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handoutMasterIdLst>
    <p:handoutMasterId r:id="rId8"/>
  </p:handoutMasterIdLst>
  <p:sldIdLst>
    <p:sldId id="256" r:id="rId2"/>
    <p:sldId id="257" r:id="rId3"/>
    <p:sldId id="261" r:id="rId4"/>
    <p:sldId id="258" r:id="rId5"/>
    <p:sldId id="260" r:id="rId6"/>
  </p:sldIdLst>
  <p:sldSz cx="9144000" cy="6858000" type="screen4x3"/>
  <p:notesSz cx="9996488" cy="6864350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32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32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32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32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0" d="100"/>
          <a:sy n="80" d="100"/>
        </p:scale>
        <p:origin x="1107" y="43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331811" cy="343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341" tIns="48171" rIns="96341" bIns="48171" numCol="1" anchor="t" anchorCtr="0" compatLnSpc="1">
            <a:prstTxWarp prst="textNoShape">
              <a:avLst/>
            </a:prstTxWarp>
          </a:bodyPr>
          <a:lstStyle>
            <a:lvl1pPr>
              <a:defRPr sz="1300"/>
            </a:lvl1pPr>
          </a:lstStyle>
          <a:p>
            <a:endParaRPr lang="de-DE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662363" y="0"/>
            <a:ext cx="4331811" cy="343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341" tIns="48171" rIns="96341" bIns="48171" numCol="1" anchor="t" anchorCtr="0" compatLnSpc="1">
            <a:prstTxWarp prst="textNoShape">
              <a:avLst/>
            </a:prstTxWarp>
          </a:bodyPr>
          <a:lstStyle>
            <a:lvl1pPr algn="r">
              <a:defRPr sz="1300"/>
            </a:lvl1pPr>
          </a:lstStyle>
          <a:p>
            <a:endParaRPr lang="de-DE"/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6519941"/>
            <a:ext cx="4331811" cy="343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341" tIns="48171" rIns="96341" bIns="48171" numCol="1" anchor="b" anchorCtr="0" compatLnSpc="1">
            <a:prstTxWarp prst="textNoShape">
              <a:avLst/>
            </a:prstTxWarp>
          </a:bodyPr>
          <a:lstStyle>
            <a:lvl1pPr>
              <a:defRPr sz="1300"/>
            </a:lvl1pPr>
          </a:lstStyle>
          <a:p>
            <a:endParaRPr lang="de-DE"/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662363" y="6519941"/>
            <a:ext cx="4331811" cy="343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341" tIns="48171" rIns="96341" bIns="48171" numCol="1" anchor="b" anchorCtr="0" compatLnSpc="1">
            <a:prstTxWarp prst="textNoShape">
              <a:avLst/>
            </a:prstTxWarp>
          </a:bodyPr>
          <a:lstStyle>
            <a:lvl1pPr algn="r">
              <a:defRPr sz="1300"/>
            </a:lvl1pPr>
          </a:lstStyle>
          <a:p>
            <a:fld id="{E02892BC-D591-4E17-9C14-1B1A914AF45D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1098428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331811" cy="343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341" tIns="48171" rIns="96341" bIns="48171" numCol="1" anchor="t" anchorCtr="0" compatLnSpc="1">
            <a:prstTxWarp prst="textNoShape">
              <a:avLst/>
            </a:prstTxWarp>
          </a:bodyPr>
          <a:lstStyle>
            <a:lvl1pPr>
              <a:defRPr sz="1300"/>
            </a:lvl1pPr>
          </a:lstStyle>
          <a:p>
            <a:endParaRPr lang="de-DE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5662363" y="0"/>
            <a:ext cx="4331811" cy="343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341" tIns="48171" rIns="96341" bIns="48171" numCol="1" anchor="t" anchorCtr="0" compatLnSpc="1">
            <a:prstTxWarp prst="textNoShape">
              <a:avLst/>
            </a:prstTxWarp>
          </a:bodyPr>
          <a:lstStyle>
            <a:lvl1pPr algn="r">
              <a:defRPr sz="1300"/>
            </a:lvl1pPr>
          </a:lstStyle>
          <a:p>
            <a:endParaRPr lang="de-DE"/>
          </a:p>
        </p:txBody>
      </p:sp>
      <p:sp>
        <p:nvSpPr>
          <p:cNvPr id="614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3281363" y="514350"/>
            <a:ext cx="3433762" cy="25749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99649" y="3260566"/>
            <a:ext cx="7997190" cy="308895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341" tIns="48171" rIns="96341" bIns="4817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6519941"/>
            <a:ext cx="4331811" cy="343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341" tIns="48171" rIns="96341" bIns="48171" numCol="1" anchor="b" anchorCtr="0" compatLnSpc="1">
            <a:prstTxWarp prst="textNoShape">
              <a:avLst/>
            </a:prstTxWarp>
          </a:bodyPr>
          <a:lstStyle>
            <a:lvl1pPr>
              <a:defRPr sz="1300"/>
            </a:lvl1pPr>
          </a:lstStyle>
          <a:p>
            <a:endParaRPr lang="de-DE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5662363" y="6519941"/>
            <a:ext cx="4331811" cy="343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341" tIns="48171" rIns="96341" bIns="48171" numCol="1" anchor="b" anchorCtr="0" compatLnSpc="1">
            <a:prstTxWarp prst="textNoShape">
              <a:avLst/>
            </a:prstTxWarp>
          </a:bodyPr>
          <a:lstStyle>
            <a:lvl1pPr algn="r">
              <a:defRPr sz="1300"/>
            </a:lvl1pPr>
          </a:lstStyle>
          <a:p>
            <a:fld id="{969C31E2-6919-4419-83A6-B65C3BD64806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4674271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0234225-58F5-4105-A062-B76AD1A637F2}" type="slidenum">
              <a:rPr lang="de-DE"/>
              <a:pPr/>
              <a:t>1</a:t>
            </a:fld>
            <a:endParaRPr lang="de-DE"/>
          </a:p>
        </p:txBody>
      </p:sp>
      <p:sp>
        <p:nvSpPr>
          <p:cNvPr id="81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4382624-BEFC-465F-9C81-BFC10CE76DE3}" type="slidenum">
              <a:rPr lang="de-DE"/>
              <a:pPr/>
              <a:t>2</a:t>
            </a:fld>
            <a:endParaRPr lang="de-DE"/>
          </a:p>
        </p:txBody>
      </p:sp>
      <p:sp>
        <p:nvSpPr>
          <p:cNvPr id="92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C48B998-A9C4-4EDC-952C-4CBEFE1C3283}" type="slidenum">
              <a:rPr lang="de-DE"/>
              <a:pPr/>
              <a:t>4</a:t>
            </a:fld>
            <a:endParaRPr lang="de-DE"/>
          </a:p>
        </p:txBody>
      </p:sp>
      <p:sp>
        <p:nvSpPr>
          <p:cNvPr id="102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FA54CA5-935F-4EE9-B4B6-68EE3325A0CD}" type="slidenum">
              <a:rPr lang="de-DE"/>
              <a:pPr/>
              <a:t>5</a:t>
            </a:fld>
            <a:endParaRPr lang="de-DE"/>
          </a:p>
        </p:txBody>
      </p:sp>
      <p:sp>
        <p:nvSpPr>
          <p:cNvPr id="153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03DC3CF-8FE8-41FB-964A-863AD101C8C1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39971B9-E80B-4001-95D3-F6C92B67FD7B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9F68A3-1C41-455F-9D1A-CC6332B94FC8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56A10D-BE05-4962-8768-96B9E99A3E9C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DCC8816-F6AC-4C33-BF36-B3DE5C62718B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C74C7DD-40B1-4E98-AD73-1C78CD12BB06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C95DFE-CA04-4176-BFB5-5F3855D10DD0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1D4CB63-798A-4B13-9C99-08BBA235A27B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E7A9A04-CDE2-4910-AD25-E3A16E063AD3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3967C80-335C-431D-8A8B-AA5BF0E98861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98DB0A-7F98-408B-9180-E49577C65E23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/>
              <a:t>Titelmasterformat durch Klicken bearbeiten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de-DE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de-DE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8816855E-97C1-43A9-86C7-B3F2BFEC0210}" type="slidenum">
              <a:rPr lang="de-DE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 sz="2800" dirty="0"/>
              <a:t>Beispieljahr 2022 Rente nach 40 oder 45 Jahren</a:t>
            </a: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sz="2000" dirty="0"/>
              <a:t>Der statistische Eckrentner arbeitet 45 Jahre</a:t>
            </a:r>
          </a:p>
          <a:p>
            <a:r>
              <a:rPr lang="de-DE" sz="2000" dirty="0"/>
              <a:t>Der Durchschnittsrentner arbeitet knapp 40 Jahre</a:t>
            </a:r>
          </a:p>
          <a:p>
            <a:r>
              <a:rPr lang="de-DE" sz="2000" dirty="0"/>
              <a:t>Rentenformel:</a:t>
            </a:r>
            <a:endParaRPr lang="de-DE" sz="1600" dirty="0"/>
          </a:p>
          <a:p>
            <a:r>
              <a:rPr lang="de-DE" sz="1800" dirty="0"/>
              <a:t>Rentenhöhe = persönliche Entgeltpunkte x Zugangangsfaktor </a:t>
            </a:r>
          </a:p>
          <a:p>
            <a:r>
              <a:rPr lang="de-DE" sz="1800" dirty="0"/>
              <a:t>                       x aktueller Rentenwert x Rentenartfaktor</a:t>
            </a:r>
          </a:p>
          <a:p>
            <a:r>
              <a:rPr lang="de-DE" sz="1800" dirty="0"/>
              <a:t>1 Entgeltpunkt = Durchschnittsverdienst im jeweiligen Jahr</a:t>
            </a:r>
          </a:p>
          <a:p>
            <a:r>
              <a:rPr lang="de-DE" sz="1800" dirty="0"/>
              <a:t>                           (2022: 39.480,- Euro, vorläufig)</a:t>
            </a:r>
          </a:p>
          <a:p>
            <a:r>
              <a:rPr lang="de-DE" sz="1800" dirty="0"/>
              <a:t>Zugangsfaktor: z.Zt. bei 67 Jahren 1,00 (ab Jahrgang 1964)</a:t>
            </a:r>
          </a:p>
          <a:p>
            <a:r>
              <a:rPr lang="de-DE" sz="1800" dirty="0"/>
              <a:t>                        z.Zt.  Bei 63 Jahren 0,856 (-14,4%)</a:t>
            </a:r>
          </a:p>
          <a:p>
            <a:r>
              <a:rPr lang="de-DE" sz="1800" dirty="0"/>
              <a:t>Rentenwert: </a:t>
            </a:r>
            <a:r>
              <a:rPr lang="de-DE" sz="1800" b="1" dirty="0"/>
              <a:t>seit</a:t>
            </a:r>
            <a:r>
              <a:rPr lang="de-DE" sz="1800" dirty="0"/>
              <a:t> </a:t>
            </a:r>
            <a:r>
              <a:rPr lang="de-DE" sz="1800" b="1" dirty="0"/>
              <a:t>01.07.2022: 36,02€ </a:t>
            </a:r>
            <a:r>
              <a:rPr lang="de-DE" sz="1800" dirty="0"/>
              <a:t>(</a:t>
            </a:r>
            <a:r>
              <a:rPr lang="de-DE" sz="1800" b="1" dirty="0"/>
              <a:t>West</a:t>
            </a:r>
            <a:r>
              <a:rPr lang="de-DE" sz="1800" dirty="0"/>
              <a:t>)</a:t>
            </a:r>
          </a:p>
          <a:p>
            <a:r>
              <a:rPr lang="de-DE" sz="1800" dirty="0"/>
              <a:t>Rentenartfaktor: Altersrente + VEM-Rente :                           1,00</a:t>
            </a:r>
          </a:p>
          <a:p>
            <a:r>
              <a:rPr lang="de-DE" sz="1800" dirty="0"/>
              <a:t>                     </a:t>
            </a:r>
            <a:r>
              <a:rPr lang="de-DE" sz="1800" dirty="0" err="1"/>
              <a:t>TeilEM</a:t>
            </a:r>
            <a:r>
              <a:rPr lang="de-DE" sz="1800" dirty="0"/>
              <a:t>-Rente (3 bis 6 Std. </a:t>
            </a:r>
            <a:r>
              <a:rPr lang="de-DE" sz="1800" dirty="0" err="1"/>
              <a:t>erwebsfähig</a:t>
            </a:r>
            <a:r>
              <a:rPr lang="de-DE" sz="1800" dirty="0"/>
              <a:t>):	0,50 </a:t>
            </a:r>
          </a:p>
          <a:p>
            <a:r>
              <a:rPr lang="de-DE" sz="1800" dirty="0"/>
              <a:t>  	         </a:t>
            </a:r>
            <a:r>
              <a:rPr lang="de-DE" sz="1800" dirty="0" err="1"/>
              <a:t>VollEM</a:t>
            </a:r>
            <a:r>
              <a:rPr lang="de-DE" sz="1800" dirty="0"/>
              <a:t>-Rente (bis 2,99 Std. erwerbsfähig):	1,00                                                                        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548680"/>
            <a:ext cx="8229600" cy="1368152"/>
          </a:xfrm>
        </p:spPr>
        <p:txBody>
          <a:bodyPr/>
          <a:lstStyle/>
          <a:p>
            <a:r>
              <a:rPr lang="de-DE" sz="3200" dirty="0"/>
              <a:t>Beispielrechnung: Durchschnittsrentner -</a:t>
            </a:r>
            <a:br>
              <a:rPr lang="de-DE" sz="3200" dirty="0"/>
            </a:br>
            <a:r>
              <a:rPr lang="de-DE" sz="3200" dirty="0"/>
              <a:t>Rente nach 40 Jahren mit 63 (-14,4%)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23528" y="1988840"/>
            <a:ext cx="8229600" cy="4104456"/>
          </a:xfrm>
        </p:spPr>
        <p:txBody>
          <a:bodyPr/>
          <a:lstStyle/>
          <a:p>
            <a:pPr algn="ctr">
              <a:buFontTx/>
              <a:buNone/>
            </a:pPr>
            <a:r>
              <a:rPr lang="de-DE" sz="2400" dirty="0">
                <a:latin typeface="Arial" panose="020B0604020202020204" pitchFamily="34" charset="0"/>
                <a:cs typeface="Arial" panose="020B0604020202020204" pitchFamily="34" charset="0"/>
              </a:rPr>
              <a:t>Lebensalter: 63 + X Monate = 40 Versicherungsjahre </a:t>
            </a:r>
          </a:p>
          <a:p>
            <a:pPr algn="ctr">
              <a:buFontTx/>
              <a:buNone/>
            </a:pPr>
            <a:r>
              <a:rPr lang="de-DE" sz="1800" dirty="0">
                <a:latin typeface="Arial" panose="020B0604020202020204" pitchFamily="34" charset="0"/>
                <a:cs typeface="Arial" panose="020B0604020202020204" pitchFamily="34" charset="0"/>
              </a:rPr>
              <a:t>(Durchschnittsverdienst  2022 = 39.480 € = 1 Entgeltpunkt pro Jahr)</a:t>
            </a:r>
          </a:p>
          <a:p>
            <a:pPr algn="ctr">
              <a:buFontTx/>
              <a:buNone/>
            </a:pPr>
            <a:endParaRPr lang="de-DE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>
              <a:buFontTx/>
              <a:buNone/>
            </a:pPr>
            <a:r>
              <a:rPr lang="de-DE" sz="2000" b="1" dirty="0">
                <a:latin typeface="Arial" panose="020B0604020202020204" pitchFamily="34" charset="0"/>
                <a:cs typeface="Arial" panose="020B0604020202020204" pitchFamily="34" charset="0"/>
              </a:rPr>
              <a:t>Sozialversicherungsabzüge für Rentner 2022:</a:t>
            </a:r>
          </a:p>
          <a:p>
            <a:pPr>
              <a:buFontTx/>
              <a:buNone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		Krankenversicherung + Zusatzbeitrag: 7,3 % (7,3% + Ø 1,3%)</a:t>
            </a:r>
          </a:p>
          <a:p>
            <a:pPr algn="ctr">
              <a:buFontTx/>
              <a:buNone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Pflegeversicherung: 3,05% mit </a:t>
            </a:r>
            <a:r>
              <a:rPr lang="de-DE" sz="2000" dirty="0" err="1">
                <a:latin typeface="Arial" panose="020B0604020202020204" pitchFamily="34" charset="0"/>
                <a:cs typeface="Arial" panose="020B0604020202020204" pitchFamily="34" charset="0"/>
              </a:rPr>
              <a:t>Ee</a:t>
            </a: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., 3,40% </a:t>
            </a:r>
            <a:r>
              <a:rPr lang="de-DE" sz="2000" b="1" dirty="0">
                <a:latin typeface="Arial" panose="020B0604020202020204" pitchFamily="34" charset="0"/>
                <a:cs typeface="Arial" panose="020B0604020202020204" pitchFamily="34" charset="0"/>
              </a:rPr>
              <a:t>ohne </a:t>
            </a:r>
            <a:r>
              <a:rPr lang="de-DE" sz="2000" b="1" dirty="0" err="1">
                <a:latin typeface="Arial" panose="020B0604020202020204" pitchFamily="34" charset="0"/>
                <a:cs typeface="Arial" panose="020B0604020202020204" pitchFamily="34" charset="0"/>
              </a:rPr>
              <a:t>Ee</a:t>
            </a:r>
            <a:r>
              <a:rPr lang="de-DE" sz="2000" b="1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>
              <a:buNone/>
            </a:pPr>
            <a:endParaRPr lang="de-DE" sz="1400" b="1" dirty="0"/>
          </a:p>
          <a:p>
            <a:pPr algn="ctr">
              <a:buNone/>
            </a:pPr>
            <a:r>
              <a:rPr lang="de-DE" sz="2400" dirty="0"/>
              <a:t>Rentenhöhe = 40 Jahre x 0,856 x 36,02 €</a:t>
            </a:r>
          </a:p>
          <a:p>
            <a:pPr algn="ctr">
              <a:buNone/>
            </a:pPr>
            <a:r>
              <a:rPr lang="de-DE" sz="2400" dirty="0"/>
              <a:t>   =  </a:t>
            </a:r>
            <a:r>
              <a:rPr lang="de-DE" sz="2400" b="1" dirty="0"/>
              <a:t>1233,33 € Bruttorente </a:t>
            </a:r>
          </a:p>
          <a:p>
            <a:pPr algn="ctr">
              <a:buFontTx/>
              <a:buNone/>
            </a:pPr>
            <a:r>
              <a:rPr lang="de-DE" sz="2400" dirty="0"/>
              <a:t>Abzüglich der Sozialversicherungsbeiträge</a:t>
            </a:r>
          </a:p>
          <a:p>
            <a:pPr algn="ctr">
              <a:buFontTx/>
              <a:buNone/>
            </a:pPr>
            <a:r>
              <a:rPr lang="de-DE" sz="2400" dirty="0"/>
              <a:t>   =  ca. </a:t>
            </a:r>
            <a:r>
              <a:rPr lang="de-DE" sz="2400" b="1" dirty="0"/>
              <a:t>1127,26 €  (Nettorente) = Rentenzahlbetrag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5536" y="476672"/>
            <a:ext cx="8229600" cy="1296144"/>
          </a:xfrm>
        </p:spPr>
        <p:txBody>
          <a:bodyPr/>
          <a:lstStyle/>
          <a:p>
            <a:r>
              <a:rPr lang="de-DE" sz="3200" dirty="0">
                <a:latin typeface="Arial" panose="020B0604020202020204" pitchFamily="34" charset="0"/>
                <a:cs typeface="Arial" panose="020B0604020202020204" pitchFamily="34" charset="0"/>
              </a:rPr>
              <a:t>Beispielrechnung: Eckrentner ohne Abschläge nach 45 Versicherungsjahren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67544" y="2060848"/>
            <a:ext cx="8229600" cy="4032448"/>
          </a:xfrm>
        </p:spPr>
        <p:txBody>
          <a:bodyPr/>
          <a:lstStyle/>
          <a:p>
            <a:pPr algn="ctr">
              <a:buFontTx/>
              <a:buNone/>
            </a:pPr>
            <a:r>
              <a:rPr lang="de-DE" sz="2400" dirty="0">
                <a:latin typeface="Arial" panose="020B0604020202020204" pitchFamily="34" charset="0"/>
                <a:cs typeface="Arial" panose="020B0604020202020204" pitchFamily="34" charset="0"/>
              </a:rPr>
              <a:t>65 Jahre nach 45 Versicherungsjahren ohne Abschläge</a:t>
            </a:r>
          </a:p>
          <a:p>
            <a:pPr algn="ctr">
              <a:buFontTx/>
              <a:buNone/>
            </a:pPr>
            <a:endParaRPr lang="de-DE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>
              <a:buFontTx/>
              <a:buNone/>
            </a:pPr>
            <a:r>
              <a:rPr lang="de-DE" sz="2400" dirty="0">
                <a:latin typeface="Arial" panose="020B0604020202020204" pitchFamily="34" charset="0"/>
                <a:cs typeface="Arial" panose="020B0604020202020204" pitchFamily="34" charset="0"/>
              </a:rPr>
              <a:t>            </a:t>
            </a:r>
            <a:r>
              <a:rPr lang="de-DE" sz="2000" b="1" dirty="0">
                <a:latin typeface="Arial" panose="020B0604020202020204" pitchFamily="34" charset="0"/>
                <a:cs typeface="Arial" panose="020B0604020202020204" pitchFamily="34" charset="0"/>
              </a:rPr>
              <a:t>Sozialversicherungsabzüge für Rentner 2022:</a:t>
            </a:r>
          </a:p>
          <a:p>
            <a:pPr>
              <a:buFontTx/>
              <a:buNone/>
            </a:pPr>
            <a:r>
              <a:rPr lang="de-DE" sz="2400" dirty="0">
                <a:latin typeface="Arial" panose="020B0604020202020204" pitchFamily="34" charset="0"/>
                <a:cs typeface="Arial" panose="020B0604020202020204" pitchFamily="34" charset="0"/>
              </a:rPr>
              <a:t>		</a:t>
            </a: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Krankenversicherung + Zusatzbeitrag: 7,3 % (7,3% + Ø 1,3%)</a:t>
            </a:r>
          </a:p>
          <a:p>
            <a:pPr algn="ctr">
              <a:buFontTx/>
              <a:buNone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Pflegeversicherung: 3,05% </a:t>
            </a:r>
            <a:r>
              <a:rPr lang="de-DE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mit </a:t>
            </a:r>
            <a:r>
              <a:rPr lang="de-DE" sz="2000" b="1" u="sng" dirty="0" err="1">
                <a:latin typeface="Arial" panose="020B0604020202020204" pitchFamily="34" charset="0"/>
                <a:cs typeface="Arial" panose="020B0604020202020204" pitchFamily="34" charset="0"/>
              </a:rPr>
              <a:t>Ee</a:t>
            </a: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., 3,40% </a:t>
            </a:r>
            <a:r>
              <a:rPr lang="de-DE" sz="2000" b="1" dirty="0">
                <a:latin typeface="Arial" panose="020B0604020202020204" pitchFamily="34" charset="0"/>
                <a:cs typeface="Arial" panose="020B0604020202020204" pitchFamily="34" charset="0"/>
              </a:rPr>
              <a:t>ohne </a:t>
            </a:r>
            <a:r>
              <a:rPr lang="de-DE" sz="2000" b="1" dirty="0" err="1">
                <a:latin typeface="Arial" panose="020B0604020202020204" pitchFamily="34" charset="0"/>
                <a:cs typeface="Arial" panose="020B0604020202020204" pitchFamily="34" charset="0"/>
              </a:rPr>
              <a:t>Ee</a:t>
            </a:r>
            <a:r>
              <a:rPr lang="de-DE" sz="2000" b="1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>
              <a:buNone/>
            </a:pPr>
            <a:endParaRPr lang="de-DE" sz="2000" dirty="0"/>
          </a:p>
          <a:p>
            <a:pPr algn="ctr">
              <a:buNone/>
            </a:pPr>
            <a:r>
              <a:rPr lang="de-DE" sz="2000" dirty="0"/>
              <a:t>Rentenhöhe = 45Jahre x 1,00 x 36,02 €</a:t>
            </a:r>
          </a:p>
          <a:p>
            <a:pPr algn="ctr">
              <a:buNone/>
            </a:pPr>
            <a:r>
              <a:rPr lang="de-DE" sz="2000" dirty="0"/>
              <a:t>   =  </a:t>
            </a:r>
            <a:r>
              <a:rPr lang="de-DE" sz="2000" b="1" dirty="0"/>
              <a:t>1620,90 € Bruttorente</a:t>
            </a:r>
          </a:p>
          <a:p>
            <a:pPr algn="ctr">
              <a:buFontTx/>
              <a:buNone/>
            </a:pPr>
            <a:r>
              <a:rPr lang="de-DE" sz="2000" dirty="0"/>
              <a:t>Abzüglich der Sozialversicherungsbeiträge</a:t>
            </a:r>
          </a:p>
          <a:p>
            <a:pPr algn="ctr">
              <a:buFontTx/>
              <a:buNone/>
            </a:pPr>
            <a:r>
              <a:rPr lang="de-DE" sz="2000" dirty="0"/>
              <a:t>   =  ca. </a:t>
            </a:r>
            <a:r>
              <a:rPr lang="de-DE" sz="2000" b="1" dirty="0"/>
              <a:t>1481,50 €  (Nettorente) = Rentenzahlbetrag</a:t>
            </a:r>
          </a:p>
          <a:p>
            <a:pPr>
              <a:buFontTx/>
              <a:buNone/>
            </a:pPr>
            <a:endParaRPr lang="de-DE" sz="2800" dirty="0"/>
          </a:p>
        </p:txBody>
      </p:sp>
    </p:spTree>
    <p:extLst>
      <p:ext uri="{BB962C8B-B14F-4D97-AF65-F5344CB8AC3E}">
        <p14:creationId xmlns:p14="http://schemas.microsoft.com/office/powerpoint/2010/main" val="17122534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467544" y="188640"/>
            <a:ext cx="8229600" cy="936104"/>
          </a:xfrm>
        </p:spPr>
        <p:txBody>
          <a:bodyPr/>
          <a:lstStyle/>
          <a:p>
            <a:r>
              <a:rPr lang="de-DE" sz="3600" dirty="0"/>
              <a:t>Rentenerhöhung zum 1.7. 21 und 22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7544" y="1340768"/>
            <a:ext cx="8229600" cy="4525963"/>
          </a:xfrm>
        </p:spPr>
        <p:txBody>
          <a:bodyPr/>
          <a:lstStyle/>
          <a:p>
            <a:pPr algn="ctr">
              <a:buFontTx/>
              <a:buNone/>
            </a:pPr>
            <a:r>
              <a:rPr lang="de-DE" sz="2000" b="1" dirty="0"/>
              <a:t>ab dem 01.07.2021 coronabedingt gleichgeblieben (West) = 34,19 € (pro Entgeltpunkt)</a:t>
            </a:r>
          </a:p>
          <a:p>
            <a:pPr>
              <a:buFontTx/>
              <a:buNone/>
            </a:pPr>
            <a:endParaRPr lang="de-DE" sz="2000" dirty="0"/>
          </a:p>
          <a:p>
            <a:pPr algn="ctr">
              <a:buFontTx/>
              <a:buNone/>
            </a:pPr>
            <a:r>
              <a:rPr lang="de-DE" sz="2000" dirty="0"/>
              <a:t>- ab 1.1. 2015 neue KV-Beiträge 7,3 €</a:t>
            </a:r>
            <a:r>
              <a:rPr lang="de-DE" dirty="0"/>
              <a:t> </a:t>
            </a:r>
            <a:r>
              <a:rPr lang="de-DE" sz="2000" dirty="0"/>
              <a:t>% aber Zusatzbeiträge ca.1,3% nur für Arbeitnehmer, </a:t>
            </a:r>
            <a:r>
              <a:rPr lang="de-DE" sz="2000" b="1" dirty="0"/>
              <a:t>ist aber ab 2019 wieder paritätisch AG/AN</a:t>
            </a:r>
          </a:p>
          <a:p>
            <a:pPr>
              <a:buNone/>
            </a:pPr>
            <a:r>
              <a:rPr lang="de-DE" sz="2000" dirty="0"/>
              <a:t> - seit 2004 doppelter Beitrag für Betriebsrenten bei der KV + PV</a:t>
            </a:r>
          </a:p>
          <a:p>
            <a:pPr>
              <a:buFontTx/>
              <a:buNone/>
            </a:pPr>
            <a:r>
              <a:rPr lang="de-DE" sz="2000" dirty="0"/>
              <a:t> - nach der Krise 2009 pro Jahr ca. +2,10 % DRV-Rentenerhöhung</a:t>
            </a:r>
          </a:p>
          <a:p>
            <a:pPr>
              <a:buFontTx/>
              <a:buNone/>
            </a:pPr>
            <a:r>
              <a:rPr lang="de-DE" sz="2000" dirty="0"/>
              <a:t> - Bei hoher Inflationsrate =&gt; indirekte Realrentenkürzung</a:t>
            </a:r>
          </a:p>
          <a:p>
            <a:pPr>
              <a:buFontTx/>
              <a:buNone/>
            </a:pPr>
            <a:r>
              <a:rPr lang="de-DE" sz="2000" dirty="0"/>
              <a:t> - Nachhaltigkeitsfaktor wirkt weiter rentenmindernd</a:t>
            </a:r>
          </a:p>
          <a:p>
            <a:pPr>
              <a:buFontTx/>
              <a:buNone/>
            </a:pPr>
            <a:r>
              <a:rPr lang="de-DE" sz="2000" dirty="0"/>
              <a:t> - Nachholfaktor ab 2011 wirkt ausgleichend</a:t>
            </a:r>
          </a:p>
          <a:p>
            <a:pPr algn="ctr">
              <a:buFontTx/>
              <a:buNone/>
            </a:pPr>
            <a:r>
              <a:rPr lang="de-DE" sz="2000" dirty="0"/>
              <a:t> - </a:t>
            </a:r>
            <a:r>
              <a:rPr lang="de-DE" sz="2000" b="1" dirty="0"/>
              <a:t>zum 1.7.2022 sind 5,35% West = 36,02 € und 6,12% Ost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 sz="3200"/>
              <a:t>Rentengerechtigkeit ?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91683" y="1417638"/>
            <a:ext cx="8229600" cy="4853136"/>
          </a:xfrm>
        </p:spPr>
        <p:txBody>
          <a:bodyPr/>
          <a:lstStyle/>
          <a:p>
            <a:r>
              <a:rPr lang="de-DE" sz="2000" dirty="0"/>
              <a:t>Die DRV ist für alle abhängig Beschäftigten eine Pflichtversicherung bis zur Beitragsbemessungsgrenze (BBG) 2022 von </a:t>
            </a:r>
            <a:r>
              <a:rPr lang="de-DE" sz="2000" b="1" dirty="0"/>
              <a:t>84600€ p.A.</a:t>
            </a:r>
            <a:r>
              <a:rPr lang="de-DE" sz="2000" dirty="0"/>
              <a:t> </a:t>
            </a:r>
          </a:p>
          <a:p>
            <a:endParaRPr lang="de-DE" sz="2000" dirty="0"/>
          </a:p>
          <a:p>
            <a:r>
              <a:rPr lang="de-DE" sz="2000" dirty="0" err="1"/>
              <a:t>Ausser</a:t>
            </a:r>
            <a:r>
              <a:rPr lang="de-DE" sz="2000" dirty="0"/>
              <a:t>:  für Politiker, Beamte und Standesprivilegierte (wie z.B. Ärzte, Anwälte, </a:t>
            </a:r>
            <a:r>
              <a:rPr lang="de-DE" sz="2000" dirty="0" err="1"/>
              <a:t>u.s.w</a:t>
            </a:r>
            <a:r>
              <a:rPr lang="de-DE" sz="2000" dirty="0"/>
              <a:t>.), </a:t>
            </a:r>
          </a:p>
          <a:p>
            <a:endParaRPr lang="de-DE" sz="2000" dirty="0"/>
          </a:p>
          <a:p>
            <a:r>
              <a:rPr lang="de-DE" sz="2000" dirty="0"/>
              <a:t>Merke: </a:t>
            </a:r>
            <a:r>
              <a:rPr lang="de-DE" sz="1800" b="1" dirty="0"/>
              <a:t>Die Solidarität leisten die kleinen und mittleren Einkommen</a:t>
            </a:r>
          </a:p>
          <a:p>
            <a:endParaRPr lang="de-DE" sz="2000" dirty="0"/>
          </a:p>
          <a:p>
            <a:r>
              <a:rPr lang="de-DE" sz="2000" dirty="0"/>
              <a:t>Fürsorgeleistungen finanzieren alle, also auch die kleinen und mittleren Einkommen</a:t>
            </a:r>
          </a:p>
          <a:p>
            <a:endParaRPr lang="de-DE" sz="2000" dirty="0"/>
          </a:p>
          <a:p>
            <a:r>
              <a:rPr lang="de-DE" sz="2000" dirty="0">
                <a:solidFill>
                  <a:srgbClr val="C00000"/>
                </a:solidFill>
              </a:rPr>
              <a:t>1127€  Rentenzahlbetrag (Netto) bei einem Durchschnitts-Rentner bei 40 Versicherungsjahren entsprechen das ca. +31% des </a:t>
            </a:r>
            <a:r>
              <a:rPr lang="de-DE" sz="2000" b="1" dirty="0">
                <a:solidFill>
                  <a:srgbClr val="C00000"/>
                </a:solidFill>
              </a:rPr>
              <a:t>Existenzminimums</a:t>
            </a:r>
            <a:r>
              <a:rPr lang="de-DE" sz="2000" dirty="0">
                <a:solidFill>
                  <a:srgbClr val="C00000"/>
                </a:solidFill>
              </a:rPr>
              <a:t> von ca. 860€ Netto pro erwachsener Person</a:t>
            </a:r>
          </a:p>
          <a:p>
            <a:endParaRPr lang="de-DE" sz="2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1" grpId="0" build="p"/>
    </p:bldLst>
  </p:timing>
</p:sld>
</file>

<file path=ppt/theme/theme1.xml><?xml version="1.0" encoding="utf-8"?>
<a:theme xmlns:a="http://schemas.openxmlformats.org/drawingml/2006/main" name="Standarddesign">
  <a:themeElements>
    <a:clrScheme name="Standard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tandard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Standard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508</Words>
  <Application>Microsoft Office PowerPoint</Application>
  <PresentationFormat>Bildschirmpräsentation (4:3)</PresentationFormat>
  <Paragraphs>61</Paragraphs>
  <Slides>5</Slides>
  <Notes>4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1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5</vt:i4>
      </vt:variant>
    </vt:vector>
  </HeadingPairs>
  <TitlesOfParts>
    <vt:vector size="7" baseType="lpstr">
      <vt:lpstr>Arial</vt:lpstr>
      <vt:lpstr>Standarddesign</vt:lpstr>
      <vt:lpstr>Beispieljahr 2022 Rente nach 40 oder 45 Jahren</vt:lpstr>
      <vt:lpstr>Beispielrechnung: Durchschnittsrentner - Rente nach 40 Jahren mit 63 (-14,4%)</vt:lpstr>
      <vt:lpstr>Beispielrechnung: Eckrentner ohne Abschläge nach 45 Versicherungsjahren</vt:lpstr>
      <vt:lpstr>Rentenerhöhung zum 1.7. 21 und 22</vt:lpstr>
      <vt:lpstr>Rentengerechtigkeit ?</vt:lpstr>
    </vt:vector>
  </TitlesOfParts>
  <Company>unknown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Rente nach 40 Jahren</dc:title>
  <dc:creator>unknown</dc:creator>
  <cp:lastModifiedBy>Michael</cp:lastModifiedBy>
  <cp:revision>77</cp:revision>
  <cp:lastPrinted>2015-07-12T19:12:29Z</cp:lastPrinted>
  <dcterms:created xsi:type="dcterms:W3CDTF">2007-03-22T17:12:51Z</dcterms:created>
  <dcterms:modified xsi:type="dcterms:W3CDTF">2022-08-13T16:26:21Z</dcterms:modified>
</cp:coreProperties>
</file>

<file path=docProps/thumbnail.jpeg>
</file>